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8" r:id="rId4"/>
    <p:sldId id="257" r:id="rId5"/>
    <p:sldId id="258" r:id="rId6"/>
    <p:sldId id="259" r:id="rId7"/>
    <p:sldId id="261" r:id="rId8"/>
    <p:sldId id="260" r:id="rId9"/>
    <p:sldId id="264" r:id="rId10"/>
    <p:sldId id="265" r:id="rId11"/>
    <p:sldId id="266" r:id="rId12"/>
    <p:sldId id="267" r:id="rId13"/>
    <p:sldId id="270" r:id="rId14"/>
    <p:sldId id="272" r:id="rId15"/>
    <p:sldId id="271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292"/>
    <a:srgbClr val="969368"/>
    <a:srgbClr val="F5F5F5"/>
    <a:srgbClr val="333333"/>
    <a:srgbClr val="385723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 autoAdjust="0"/>
    <p:restoredTop sz="94409" autoAdjust="0"/>
  </p:normalViewPr>
  <p:slideViewPr>
    <p:cSldViewPr snapToGrid="0">
      <p:cViewPr varScale="1">
        <p:scale>
          <a:sx n="78" d="100"/>
          <a:sy n="78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EC411304-48FF-452A-8B2C-B8D0D97B4DC3}" type="datetimeFigureOut">
              <a:rPr lang="pt-BR" smtClean="0"/>
              <a:pPr/>
              <a:t>05/09/2022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73C672C1-4990-4F4E-BBC1-A7834D60327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42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9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34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449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3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31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878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435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080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43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821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50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1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00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33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672C1-4990-4F4E-BBC1-A7834D603272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42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2191410"/>
            <a:ext cx="9143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 dirty="0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0B83D42A-3114-43B6-9E5E-DDDD0F63FCBF}" type="datetime">
              <a:rPr lang="pt-BR" sz="1200" spc="-1" smtClean="0">
                <a:solidFill>
                  <a:srgbClr val="8B8B8B"/>
                </a:solidFill>
              </a:rPr>
              <a:pPr/>
              <a:t>05/09/2022</a:t>
            </a:fld>
            <a:endParaRPr lang="pt-BR" sz="1200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 algn="r"/>
            <a:fld id="{CD4166F5-5766-40F6-AB25-73F70573272F}" type="slidenum">
              <a:rPr lang="pt-BR" sz="1200" spc="-1" smtClean="0">
                <a:solidFill>
                  <a:srgbClr val="8B8B8B"/>
                </a:solidFill>
              </a:rPr>
              <a:pPr algn="r"/>
              <a:t>‹nº›</a:t>
            </a:fld>
            <a:endParaRPr lang="pt-BR" sz="1200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92A68117-3D6E-C33C-55DE-DFE17C89B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74"/>
            <a:ext cx="12192000" cy="6313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2315766-8EC8-0B19-635A-BE627E41B9AA}"/>
              </a:ext>
            </a:extLst>
          </p:cNvPr>
          <p:cNvSpPr/>
          <p:nvPr/>
        </p:nvSpPr>
        <p:spPr>
          <a:xfrm>
            <a:off x="4539134" y="2742030"/>
            <a:ext cx="3113731" cy="13739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2D32E6-C3C8-C60D-AA65-2D2701AFA193}"/>
              </a:ext>
            </a:extLst>
          </p:cNvPr>
          <p:cNvSpPr/>
          <p:nvPr/>
        </p:nvSpPr>
        <p:spPr>
          <a:xfrm>
            <a:off x="7786427" y="2742029"/>
            <a:ext cx="3113731" cy="1373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DC26928-DA28-D0BE-12FF-C0509E729510}"/>
              </a:ext>
            </a:extLst>
          </p:cNvPr>
          <p:cNvSpPr/>
          <p:nvPr/>
        </p:nvSpPr>
        <p:spPr>
          <a:xfrm>
            <a:off x="1291842" y="2742029"/>
            <a:ext cx="3113731" cy="137393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E4BA350-4DFF-91FE-C1B0-9D6A62803FE8}"/>
              </a:ext>
            </a:extLst>
          </p:cNvPr>
          <p:cNvSpPr/>
          <p:nvPr/>
        </p:nvSpPr>
        <p:spPr>
          <a:xfrm>
            <a:off x="4539134" y="1246499"/>
            <a:ext cx="3113731" cy="1373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3A7EA7-FA52-B3B7-FE8C-45BCE9652E96}"/>
              </a:ext>
            </a:extLst>
          </p:cNvPr>
          <p:cNvSpPr/>
          <p:nvPr/>
        </p:nvSpPr>
        <p:spPr>
          <a:xfrm>
            <a:off x="7786426" y="1246499"/>
            <a:ext cx="3113731" cy="1373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C312CD6-9EEE-3B07-3E30-024ACA0205D5}"/>
              </a:ext>
            </a:extLst>
          </p:cNvPr>
          <p:cNvSpPr/>
          <p:nvPr/>
        </p:nvSpPr>
        <p:spPr>
          <a:xfrm>
            <a:off x="1291841" y="1246499"/>
            <a:ext cx="3113731" cy="13739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C13B9C9-BAEC-84D3-421D-238E8FBA6086}"/>
              </a:ext>
            </a:extLst>
          </p:cNvPr>
          <p:cNvSpPr/>
          <p:nvPr/>
        </p:nvSpPr>
        <p:spPr>
          <a:xfrm>
            <a:off x="4539133" y="4237562"/>
            <a:ext cx="3113731" cy="137393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36B17CF-D2A6-7554-4F7C-07E49AF4AB47}"/>
              </a:ext>
            </a:extLst>
          </p:cNvPr>
          <p:cNvSpPr/>
          <p:nvPr/>
        </p:nvSpPr>
        <p:spPr>
          <a:xfrm>
            <a:off x="7786426" y="4237559"/>
            <a:ext cx="3113731" cy="13739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ADD70-91DC-07EA-619D-15BB58F6A3E7}"/>
              </a:ext>
            </a:extLst>
          </p:cNvPr>
          <p:cNvSpPr/>
          <p:nvPr/>
        </p:nvSpPr>
        <p:spPr>
          <a:xfrm>
            <a:off x="1291840" y="4237559"/>
            <a:ext cx="3113731" cy="137393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4DDD95-B10E-CF6B-49E0-DA7CA07DCDBB}"/>
              </a:ext>
            </a:extLst>
          </p:cNvPr>
          <p:cNvSpPr txBox="1"/>
          <p:nvPr/>
        </p:nvSpPr>
        <p:spPr>
          <a:xfrm rot="16200000">
            <a:off x="-2792240" y="1588974"/>
            <a:ext cx="7460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ea typeface="DejaVu Sans"/>
              </a:rPr>
              <a:t>CERTEZA TÉCNICA</a:t>
            </a:r>
            <a:endParaRPr lang="pt-BR" sz="3200" b="0" strike="noStrike" spc="-1" dirty="0">
              <a:solidFill>
                <a:srgbClr val="B4B29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DDFAA4-105F-D8A8-71A8-75B8E47831B9}"/>
              </a:ext>
            </a:extLst>
          </p:cNvPr>
          <p:cNvSpPr txBox="1"/>
          <p:nvPr/>
        </p:nvSpPr>
        <p:spPr>
          <a:xfrm>
            <a:off x="1230285" y="5605967"/>
            <a:ext cx="8669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ea typeface="DejaVu Sans"/>
              </a:rPr>
              <a:t>CONCORDÂNCIA DE NEGÓCIO</a:t>
            </a:r>
            <a:endParaRPr lang="pt-BR" sz="3200" b="0" strike="noStrike" spc="-1" dirty="0">
              <a:solidFill>
                <a:srgbClr val="B4B29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4DAA6D-EE5F-709F-3B92-6F88BF6E044C}"/>
              </a:ext>
            </a:extLst>
          </p:cNvPr>
          <p:cNvSpPr txBox="1"/>
          <p:nvPr/>
        </p:nvSpPr>
        <p:spPr>
          <a:xfrm>
            <a:off x="7786426" y="1246499"/>
            <a:ext cx="304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Atualizações periódicas em relação ao consumo.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4BD711-14D2-FE51-D12F-E4634AF56486}"/>
              </a:ext>
            </a:extLst>
          </p:cNvPr>
          <p:cNvSpPr txBox="1"/>
          <p:nvPr/>
        </p:nvSpPr>
        <p:spPr>
          <a:xfrm>
            <a:off x="7786425" y="2742029"/>
            <a:ext cx="2769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Visualização gastos em gráficos e planilhas.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A9781-091F-D44E-85B4-FBF6B0BE3063}"/>
              </a:ext>
            </a:extLst>
          </p:cNvPr>
          <p:cNvSpPr txBox="1"/>
          <p:nvPr/>
        </p:nvSpPr>
        <p:spPr>
          <a:xfrm>
            <a:off x="7786425" y="4275432"/>
            <a:ext cx="311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Sensoriamento de consumo dentro da plantação.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D8435EE-9959-B9B4-5CE5-A9E267FD4654}"/>
              </a:ext>
            </a:extLst>
          </p:cNvPr>
          <p:cNvSpPr txBox="1"/>
          <p:nvPr/>
        </p:nvSpPr>
        <p:spPr>
          <a:xfrm>
            <a:off x="4539133" y="4275431"/>
            <a:ext cx="311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Envio de dados semanais via </a:t>
            </a:r>
            <a:r>
              <a:rPr lang="pt-BR" b="1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aplicativo mobile</a:t>
            </a: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45E51F1-BB66-292A-CFA8-DF102274363A}"/>
              </a:ext>
            </a:extLst>
          </p:cNvPr>
          <p:cNvSpPr txBox="1"/>
          <p:nvPr/>
        </p:nvSpPr>
        <p:spPr>
          <a:xfrm>
            <a:off x="4539133" y="2747052"/>
            <a:ext cx="3188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2315766-8EC8-0B19-635A-BE627E41B9AA}"/>
              </a:ext>
            </a:extLst>
          </p:cNvPr>
          <p:cNvSpPr/>
          <p:nvPr/>
        </p:nvSpPr>
        <p:spPr>
          <a:xfrm>
            <a:off x="4539134" y="2742030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2D32E6-C3C8-C60D-AA65-2D2701AFA193}"/>
              </a:ext>
            </a:extLst>
          </p:cNvPr>
          <p:cNvSpPr/>
          <p:nvPr/>
        </p:nvSpPr>
        <p:spPr>
          <a:xfrm>
            <a:off x="7786427" y="274202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DC26928-DA28-D0BE-12FF-C0509E729510}"/>
              </a:ext>
            </a:extLst>
          </p:cNvPr>
          <p:cNvSpPr/>
          <p:nvPr/>
        </p:nvSpPr>
        <p:spPr>
          <a:xfrm>
            <a:off x="1291842" y="274202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E4BA350-4DFF-91FE-C1B0-9D6A62803FE8}"/>
              </a:ext>
            </a:extLst>
          </p:cNvPr>
          <p:cNvSpPr/>
          <p:nvPr/>
        </p:nvSpPr>
        <p:spPr>
          <a:xfrm>
            <a:off x="4539134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3A7EA7-FA52-B3B7-FE8C-45BCE9652E96}"/>
              </a:ext>
            </a:extLst>
          </p:cNvPr>
          <p:cNvSpPr/>
          <p:nvPr/>
        </p:nvSpPr>
        <p:spPr>
          <a:xfrm>
            <a:off x="7786426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C312CD6-9EEE-3B07-3E30-024ACA0205D5}"/>
              </a:ext>
            </a:extLst>
          </p:cNvPr>
          <p:cNvSpPr/>
          <p:nvPr/>
        </p:nvSpPr>
        <p:spPr>
          <a:xfrm>
            <a:off x="1291841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C13B9C9-BAEC-84D3-421D-238E8FBA6086}"/>
              </a:ext>
            </a:extLst>
          </p:cNvPr>
          <p:cNvSpPr/>
          <p:nvPr/>
        </p:nvSpPr>
        <p:spPr>
          <a:xfrm>
            <a:off x="4539133" y="4237562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36B17CF-D2A6-7554-4F7C-07E49AF4AB47}"/>
              </a:ext>
            </a:extLst>
          </p:cNvPr>
          <p:cNvSpPr/>
          <p:nvPr/>
        </p:nvSpPr>
        <p:spPr>
          <a:xfrm>
            <a:off x="7786426" y="423755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ADD70-91DC-07EA-619D-15BB58F6A3E7}"/>
              </a:ext>
            </a:extLst>
          </p:cNvPr>
          <p:cNvSpPr/>
          <p:nvPr/>
        </p:nvSpPr>
        <p:spPr>
          <a:xfrm>
            <a:off x="1291840" y="423755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998AB7-BD5C-6576-8AEF-EAB1A6123ACD}"/>
              </a:ext>
            </a:extLst>
          </p:cNvPr>
          <p:cNvSpPr txBox="1"/>
          <p:nvPr/>
        </p:nvSpPr>
        <p:spPr>
          <a:xfrm>
            <a:off x="0" y="6273225"/>
            <a:ext cx="10970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ea typeface="DejaVu Sans"/>
              </a:rPr>
              <a:t>NÍVEL DE ESFORÇO X VALOR DE NEGÓCIO</a:t>
            </a:r>
            <a:endParaRPr lang="pt-BR" sz="3200" b="0" strike="noStrike" spc="-1" dirty="0">
              <a:solidFill>
                <a:srgbClr val="B4B29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C9F9ED3-B7E3-FDE5-EE1F-FFC088F66F59}"/>
              </a:ext>
            </a:extLst>
          </p:cNvPr>
          <p:cNvSpPr/>
          <p:nvPr/>
        </p:nvSpPr>
        <p:spPr>
          <a:xfrm>
            <a:off x="7937327" y="4376307"/>
            <a:ext cx="2831192" cy="10964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FE3F194-AE6E-052C-F0F1-2D77EA435627}"/>
              </a:ext>
            </a:extLst>
          </p:cNvPr>
          <p:cNvSpPr/>
          <p:nvPr/>
        </p:nvSpPr>
        <p:spPr>
          <a:xfrm>
            <a:off x="4680402" y="2880780"/>
            <a:ext cx="2831192" cy="10964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Sensoriamento de consumo dentro da plantação.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00715A7-1205-A9EE-3B29-090C30A91C69}"/>
              </a:ext>
            </a:extLst>
          </p:cNvPr>
          <p:cNvSpPr/>
          <p:nvPr/>
        </p:nvSpPr>
        <p:spPr>
          <a:xfrm>
            <a:off x="7937327" y="2875916"/>
            <a:ext cx="2831192" cy="10964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Visualização gastos em gráficos e planilhas.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1650024-1F21-C128-87A5-8CDB3BAC80E5}"/>
              </a:ext>
            </a:extLst>
          </p:cNvPr>
          <p:cNvSpPr/>
          <p:nvPr/>
        </p:nvSpPr>
        <p:spPr>
          <a:xfrm>
            <a:off x="4681987" y="1385248"/>
            <a:ext cx="2831192" cy="10964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Atualizações periódicas em relação ao consumo.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D7CF6F7-DC89-9182-36CF-65B26D673E18}"/>
              </a:ext>
            </a:extLst>
          </p:cNvPr>
          <p:cNvSpPr/>
          <p:nvPr/>
        </p:nvSpPr>
        <p:spPr>
          <a:xfrm>
            <a:off x="7937327" y="1385248"/>
            <a:ext cx="2831192" cy="10964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Envio de dados semanais via </a:t>
            </a:r>
            <a:r>
              <a:rPr lang="pt-BR" b="1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aplicativo mobile</a:t>
            </a: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DC26928-DA28-D0BE-12FF-C0509E729510}"/>
              </a:ext>
            </a:extLst>
          </p:cNvPr>
          <p:cNvSpPr/>
          <p:nvPr/>
        </p:nvSpPr>
        <p:spPr>
          <a:xfrm>
            <a:off x="1291829" y="3518394"/>
            <a:ext cx="10070074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C312CD6-9EEE-3B07-3E30-024ACA0205D5}"/>
              </a:ext>
            </a:extLst>
          </p:cNvPr>
          <p:cNvSpPr/>
          <p:nvPr/>
        </p:nvSpPr>
        <p:spPr>
          <a:xfrm>
            <a:off x="1291830" y="1965665"/>
            <a:ext cx="10070074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ADD70-91DC-07EA-619D-15BB58F6A3E7}"/>
              </a:ext>
            </a:extLst>
          </p:cNvPr>
          <p:cNvSpPr/>
          <p:nvPr/>
        </p:nvSpPr>
        <p:spPr>
          <a:xfrm>
            <a:off x="1291835" y="5046123"/>
            <a:ext cx="10070068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C60E20A-DE57-206C-D150-ED14AAD680B4}"/>
              </a:ext>
            </a:extLst>
          </p:cNvPr>
          <p:cNvSpPr/>
          <p:nvPr/>
        </p:nvSpPr>
        <p:spPr>
          <a:xfrm>
            <a:off x="1291832" y="437936"/>
            <a:ext cx="10070074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B11415-3E17-4432-0E3B-AE087E2C5F6E}"/>
              </a:ext>
            </a:extLst>
          </p:cNvPr>
          <p:cNvSpPr txBox="1"/>
          <p:nvPr/>
        </p:nvSpPr>
        <p:spPr>
          <a:xfrm rot="16200000">
            <a:off x="-2109303" y="3018930"/>
            <a:ext cx="6094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ea typeface="DejaVu Sans"/>
              </a:rPr>
              <a:t>ONDAS </a:t>
            </a:r>
            <a:endParaRPr lang="pt-BR" sz="4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D7925-93FC-9096-7167-9DF12FA5AA50}"/>
              </a:ext>
            </a:extLst>
          </p:cNvPr>
          <p:cNvSpPr txBox="1"/>
          <p:nvPr/>
        </p:nvSpPr>
        <p:spPr>
          <a:xfrm>
            <a:off x="1435068" y="5409926"/>
            <a:ext cx="1017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Envio de dados semanais via </a:t>
            </a:r>
            <a:r>
              <a:rPr lang="pt-BR" sz="2800" b="1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aplicativo mobile</a:t>
            </a:r>
            <a:r>
              <a:rPr lang="pt-BR" sz="2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.</a:t>
            </a:r>
            <a:endParaRPr lang="pt-BR" sz="2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AB05F8-6295-9ACA-07FC-E10F6E18631F}"/>
              </a:ext>
            </a:extLst>
          </p:cNvPr>
          <p:cNvSpPr txBox="1"/>
          <p:nvPr/>
        </p:nvSpPr>
        <p:spPr>
          <a:xfrm>
            <a:off x="1291828" y="4042689"/>
            <a:ext cx="10162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Atualizações periódicas em relação ao consumo.</a:t>
            </a:r>
            <a:endParaRPr lang="pt-BR" sz="2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D6F505B-9DF0-F062-672B-F4B7AAD79F23}"/>
              </a:ext>
            </a:extLst>
          </p:cNvPr>
          <p:cNvSpPr txBox="1"/>
          <p:nvPr/>
        </p:nvSpPr>
        <p:spPr>
          <a:xfrm>
            <a:off x="1291828" y="2387045"/>
            <a:ext cx="932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2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49D7AE-2751-5E36-755C-4C6D81415E05}"/>
              </a:ext>
            </a:extLst>
          </p:cNvPr>
          <p:cNvSpPr txBox="1"/>
          <p:nvPr/>
        </p:nvSpPr>
        <p:spPr>
          <a:xfrm>
            <a:off x="1291828" y="943167"/>
            <a:ext cx="9022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Sensoriamento de consumo dentro da plantação.</a:t>
            </a:r>
            <a:endParaRPr lang="pt-BR" sz="2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8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6D64813-D77F-5645-1063-0455013A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8" y="1008570"/>
            <a:ext cx="10329184" cy="5568447"/>
          </a:xfrm>
          <a:prstGeom prst="rect">
            <a:avLst/>
          </a:prstGeom>
        </p:spPr>
      </p:pic>
      <p:sp>
        <p:nvSpPr>
          <p:cNvPr id="7" name="Line 1">
            <a:extLst>
              <a:ext uri="{FF2B5EF4-FFF2-40B4-BE49-F238E27FC236}">
                <a16:creationId xmlns:a16="http://schemas.microsoft.com/office/drawing/2014/main" id="{19802584-4C12-0088-217A-245AC9362B89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rgbClr val="B4B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994A5D18-1C1A-178E-FE46-9E76EEC39018}"/>
              </a:ext>
            </a:extLst>
          </p:cNvPr>
          <p:cNvSpPr/>
          <p:nvPr/>
        </p:nvSpPr>
        <p:spPr>
          <a:xfrm>
            <a:off x="931408" y="302138"/>
            <a:ext cx="333678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M</a:t>
            </a:r>
            <a:r>
              <a:rPr lang="pt-BR" sz="4000" b="0" strike="noStrike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ockup</a:t>
            </a:r>
            <a:r>
              <a:rPr lang="pt-BR" sz="40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25461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>
            <a:extLst>
              <a:ext uri="{FF2B5EF4-FFF2-40B4-BE49-F238E27FC236}">
                <a16:creationId xmlns:a16="http://schemas.microsoft.com/office/drawing/2014/main" id="{19802584-4C12-0088-217A-245AC9362B89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rgbClr val="B4B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994A5D18-1C1A-178E-FE46-9E76EEC39018}"/>
              </a:ext>
            </a:extLst>
          </p:cNvPr>
          <p:cNvSpPr/>
          <p:nvPr/>
        </p:nvSpPr>
        <p:spPr>
          <a:xfrm>
            <a:off x="931408" y="302138"/>
            <a:ext cx="333678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M</a:t>
            </a:r>
            <a:r>
              <a:rPr lang="pt-BR" sz="4000" b="0" strike="noStrike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ockup</a:t>
            </a:r>
            <a:r>
              <a:rPr lang="pt-BR" sz="40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 App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2D84E10-3946-9775-42F1-92E502C71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35" y="1008570"/>
            <a:ext cx="10276729" cy="56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0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>
            <a:extLst>
              <a:ext uri="{FF2B5EF4-FFF2-40B4-BE49-F238E27FC236}">
                <a16:creationId xmlns:a16="http://schemas.microsoft.com/office/drawing/2014/main" id="{19802584-4C12-0088-217A-245AC9362B89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rgbClr val="B4B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994A5D18-1C1A-178E-FE46-9E76EEC39018}"/>
              </a:ext>
            </a:extLst>
          </p:cNvPr>
          <p:cNvSpPr/>
          <p:nvPr/>
        </p:nvSpPr>
        <p:spPr>
          <a:xfrm>
            <a:off x="931408" y="302138"/>
            <a:ext cx="342815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M</a:t>
            </a:r>
            <a:r>
              <a:rPr lang="pt-BR" sz="4000" b="0" strike="noStrike" spc="-1" dirty="0" err="1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ockup</a:t>
            </a:r>
            <a:r>
              <a:rPr lang="pt-BR" sz="40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 </a:t>
            </a:r>
            <a:r>
              <a:rPr lang="pt-BR" sz="4000" spc="-1" dirty="0">
                <a:solidFill>
                  <a:srgbClr val="B4B292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Web</a:t>
            </a:r>
            <a:endParaRPr lang="pt-BR" sz="4000" b="0" strike="noStrike" spc="-1" dirty="0">
              <a:solidFill>
                <a:srgbClr val="B4B292"/>
              </a:solidFill>
              <a:latin typeface="Bookman Old Style" panose="02050604050505020204" pitchFamily="18" charset="0"/>
              <a:cs typeface="Calibri Light" panose="020F0302020204030204" pitchFamily="34" charset="0"/>
            </a:endParaRPr>
          </a:p>
        </p:txBody>
      </p:sp>
      <p:pic>
        <p:nvPicPr>
          <p:cNvPr id="3" name="Imagem 2" descr="Tela de computador com desenho&#10;&#10;Descrição gerada automaticamente">
            <a:extLst>
              <a:ext uri="{FF2B5EF4-FFF2-40B4-BE49-F238E27FC236}">
                <a16:creationId xmlns:a16="http://schemas.microsoft.com/office/drawing/2014/main" id="{EF61DE11-93B6-6C56-9558-AE355828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/>
          <a:stretch/>
        </p:blipFill>
        <p:spPr>
          <a:xfrm>
            <a:off x="827030" y="963115"/>
            <a:ext cx="10537939" cy="58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AF906649-5782-B873-1690-21AE6EC2E1A4}"/>
              </a:ext>
            </a:extLst>
          </p:cNvPr>
          <p:cNvSpPr/>
          <p:nvPr/>
        </p:nvSpPr>
        <p:spPr>
          <a:xfrm>
            <a:off x="-35199" y="2406706"/>
            <a:ext cx="12282059" cy="4196806"/>
          </a:xfrm>
          <a:custGeom>
            <a:avLst/>
            <a:gdLst>
              <a:gd name="connsiteX0" fmla="*/ 12237396 w 12237396"/>
              <a:gd name="connsiteY0" fmla="*/ 0 h 4487989"/>
              <a:gd name="connsiteX1" fmla="*/ 8959175 w 12237396"/>
              <a:gd name="connsiteY1" fmla="*/ 2412459 h 4487989"/>
              <a:gd name="connsiteX2" fmla="*/ 8492247 w 12237396"/>
              <a:gd name="connsiteY2" fmla="*/ 3501957 h 4487989"/>
              <a:gd name="connsiteX3" fmla="*/ 7052554 w 12237396"/>
              <a:gd name="connsiteY3" fmla="*/ 3219855 h 4487989"/>
              <a:gd name="connsiteX4" fmla="*/ 4941651 w 12237396"/>
              <a:gd name="connsiteY4" fmla="*/ 3599234 h 4487989"/>
              <a:gd name="connsiteX5" fmla="*/ 4679005 w 12237396"/>
              <a:gd name="connsiteY5" fmla="*/ 2383276 h 4487989"/>
              <a:gd name="connsiteX6" fmla="*/ 2480554 w 12237396"/>
              <a:gd name="connsiteY6" fmla="*/ 3550595 h 4487989"/>
              <a:gd name="connsiteX7" fmla="*/ 2752928 w 12237396"/>
              <a:gd name="connsiteY7" fmla="*/ 4056434 h 4487989"/>
              <a:gd name="connsiteX8" fmla="*/ 3608962 w 12237396"/>
              <a:gd name="connsiteY8" fmla="*/ 4066161 h 4487989"/>
              <a:gd name="connsiteX9" fmla="*/ 3793788 w 12237396"/>
              <a:gd name="connsiteY9" fmla="*/ 4328808 h 4487989"/>
              <a:gd name="connsiteX10" fmla="*/ 1721796 w 12237396"/>
              <a:gd name="connsiteY10" fmla="*/ 4455268 h 4487989"/>
              <a:gd name="connsiteX11" fmla="*/ 865762 w 12237396"/>
              <a:gd name="connsiteY11" fmla="*/ 3715966 h 4487989"/>
              <a:gd name="connsiteX12" fmla="*/ 0 w 12237396"/>
              <a:gd name="connsiteY12" fmla="*/ 3696510 h 4487989"/>
              <a:gd name="connsiteX0" fmla="*/ 12149719 w 12149719"/>
              <a:gd name="connsiteY0" fmla="*/ 0 h 4226103"/>
              <a:gd name="connsiteX1" fmla="*/ 8959175 w 12149719"/>
              <a:gd name="connsiteY1" fmla="*/ 2150573 h 4226103"/>
              <a:gd name="connsiteX2" fmla="*/ 8492247 w 12149719"/>
              <a:gd name="connsiteY2" fmla="*/ 3240071 h 4226103"/>
              <a:gd name="connsiteX3" fmla="*/ 7052554 w 12149719"/>
              <a:gd name="connsiteY3" fmla="*/ 2957969 h 4226103"/>
              <a:gd name="connsiteX4" fmla="*/ 4941651 w 12149719"/>
              <a:gd name="connsiteY4" fmla="*/ 3337348 h 4226103"/>
              <a:gd name="connsiteX5" fmla="*/ 4679005 w 12149719"/>
              <a:gd name="connsiteY5" fmla="*/ 2121390 h 4226103"/>
              <a:gd name="connsiteX6" fmla="*/ 2480554 w 12149719"/>
              <a:gd name="connsiteY6" fmla="*/ 3288709 h 4226103"/>
              <a:gd name="connsiteX7" fmla="*/ 2752928 w 12149719"/>
              <a:gd name="connsiteY7" fmla="*/ 3794548 h 4226103"/>
              <a:gd name="connsiteX8" fmla="*/ 3608962 w 12149719"/>
              <a:gd name="connsiteY8" fmla="*/ 3804275 h 4226103"/>
              <a:gd name="connsiteX9" fmla="*/ 3793788 w 12149719"/>
              <a:gd name="connsiteY9" fmla="*/ 4066922 h 4226103"/>
              <a:gd name="connsiteX10" fmla="*/ 1721796 w 12149719"/>
              <a:gd name="connsiteY10" fmla="*/ 4193382 h 4226103"/>
              <a:gd name="connsiteX11" fmla="*/ 865762 w 12149719"/>
              <a:gd name="connsiteY11" fmla="*/ 3454080 h 4226103"/>
              <a:gd name="connsiteX12" fmla="*/ 0 w 12149719"/>
              <a:gd name="connsiteY12" fmla="*/ 3434624 h 4226103"/>
              <a:gd name="connsiteX0" fmla="*/ 11876946 w 11876946"/>
              <a:gd name="connsiteY0" fmla="*/ 0 h 4207397"/>
              <a:gd name="connsiteX1" fmla="*/ 8959175 w 11876946"/>
              <a:gd name="connsiteY1" fmla="*/ 2131867 h 4207397"/>
              <a:gd name="connsiteX2" fmla="*/ 8492247 w 11876946"/>
              <a:gd name="connsiteY2" fmla="*/ 3221365 h 4207397"/>
              <a:gd name="connsiteX3" fmla="*/ 7052554 w 11876946"/>
              <a:gd name="connsiteY3" fmla="*/ 2939263 h 4207397"/>
              <a:gd name="connsiteX4" fmla="*/ 4941651 w 11876946"/>
              <a:gd name="connsiteY4" fmla="*/ 3318642 h 4207397"/>
              <a:gd name="connsiteX5" fmla="*/ 4679005 w 11876946"/>
              <a:gd name="connsiteY5" fmla="*/ 2102684 h 4207397"/>
              <a:gd name="connsiteX6" fmla="*/ 2480554 w 11876946"/>
              <a:gd name="connsiteY6" fmla="*/ 3270003 h 4207397"/>
              <a:gd name="connsiteX7" fmla="*/ 2752928 w 11876946"/>
              <a:gd name="connsiteY7" fmla="*/ 3775842 h 4207397"/>
              <a:gd name="connsiteX8" fmla="*/ 3608962 w 11876946"/>
              <a:gd name="connsiteY8" fmla="*/ 3785569 h 4207397"/>
              <a:gd name="connsiteX9" fmla="*/ 3793788 w 11876946"/>
              <a:gd name="connsiteY9" fmla="*/ 4048216 h 4207397"/>
              <a:gd name="connsiteX10" fmla="*/ 1721796 w 11876946"/>
              <a:gd name="connsiteY10" fmla="*/ 4174676 h 4207397"/>
              <a:gd name="connsiteX11" fmla="*/ 865762 w 11876946"/>
              <a:gd name="connsiteY11" fmla="*/ 3435374 h 4207397"/>
              <a:gd name="connsiteX12" fmla="*/ 0 w 11876946"/>
              <a:gd name="connsiteY12" fmla="*/ 3415918 h 4207397"/>
              <a:gd name="connsiteX0" fmla="*/ 11876946 w 11876946"/>
              <a:gd name="connsiteY0" fmla="*/ 0 h 4207397"/>
              <a:gd name="connsiteX1" fmla="*/ 8959175 w 11876946"/>
              <a:gd name="connsiteY1" fmla="*/ 2131867 h 4207397"/>
              <a:gd name="connsiteX2" fmla="*/ 8492247 w 11876946"/>
              <a:gd name="connsiteY2" fmla="*/ 3221365 h 4207397"/>
              <a:gd name="connsiteX3" fmla="*/ 7052554 w 11876946"/>
              <a:gd name="connsiteY3" fmla="*/ 2939263 h 4207397"/>
              <a:gd name="connsiteX4" fmla="*/ 4941651 w 11876946"/>
              <a:gd name="connsiteY4" fmla="*/ 3318642 h 4207397"/>
              <a:gd name="connsiteX5" fmla="*/ 4679005 w 11876946"/>
              <a:gd name="connsiteY5" fmla="*/ 2102684 h 4207397"/>
              <a:gd name="connsiteX6" fmla="*/ 2480554 w 11876946"/>
              <a:gd name="connsiteY6" fmla="*/ 3270003 h 4207397"/>
              <a:gd name="connsiteX7" fmla="*/ 2752928 w 11876946"/>
              <a:gd name="connsiteY7" fmla="*/ 3775842 h 4207397"/>
              <a:gd name="connsiteX8" fmla="*/ 3608962 w 11876946"/>
              <a:gd name="connsiteY8" fmla="*/ 3785569 h 4207397"/>
              <a:gd name="connsiteX9" fmla="*/ 3793788 w 11876946"/>
              <a:gd name="connsiteY9" fmla="*/ 4048216 h 4207397"/>
              <a:gd name="connsiteX10" fmla="*/ 1721796 w 11876946"/>
              <a:gd name="connsiteY10" fmla="*/ 4174676 h 4207397"/>
              <a:gd name="connsiteX11" fmla="*/ 865762 w 11876946"/>
              <a:gd name="connsiteY11" fmla="*/ 3435374 h 4207397"/>
              <a:gd name="connsiteX12" fmla="*/ 0 w 11876946"/>
              <a:gd name="connsiteY12" fmla="*/ 3415918 h 4207397"/>
              <a:gd name="connsiteX0" fmla="*/ 12188687 w 12188687"/>
              <a:gd name="connsiteY0" fmla="*/ 0 h 4207397"/>
              <a:gd name="connsiteX1" fmla="*/ 9270916 w 12188687"/>
              <a:gd name="connsiteY1" fmla="*/ 2131867 h 4207397"/>
              <a:gd name="connsiteX2" fmla="*/ 8803988 w 12188687"/>
              <a:gd name="connsiteY2" fmla="*/ 3221365 h 4207397"/>
              <a:gd name="connsiteX3" fmla="*/ 7364295 w 12188687"/>
              <a:gd name="connsiteY3" fmla="*/ 2939263 h 4207397"/>
              <a:gd name="connsiteX4" fmla="*/ 5253392 w 12188687"/>
              <a:gd name="connsiteY4" fmla="*/ 3318642 h 4207397"/>
              <a:gd name="connsiteX5" fmla="*/ 4990746 w 12188687"/>
              <a:gd name="connsiteY5" fmla="*/ 2102684 h 4207397"/>
              <a:gd name="connsiteX6" fmla="*/ 2792295 w 12188687"/>
              <a:gd name="connsiteY6" fmla="*/ 3270003 h 4207397"/>
              <a:gd name="connsiteX7" fmla="*/ 3064669 w 12188687"/>
              <a:gd name="connsiteY7" fmla="*/ 3775842 h 4207397"/>
              <a:gd name="connsiteX8" fmla="*/ 3920703 w 12188687"/>
              <a:gd name="connsiteY8" fmla="*/ 3785569 h 4207397"/>
              <a:gd name="connsiteX9" fmla="*/ 4105529 w 12188687"/>
              <a:gd name="connsiteY9" fmla="*/ 4048216 h 4207397"/>
              <a:gd name="connsiteX10" fmla="*/ 2033537 w 12188687"/>
              <a:gd name="connsiteY10" fmla="*/ 4174676 h 4207397"/>
              <a:gd name="connsiteX11" fmla="*/ 1177503 w 12188687"/>
              <a:gd name="connsiteY11" fmla="*/ 3435374 h 4207397"/>
              <a:gd name="connsiteX12" fmla="*/ 0 w 12188687"/>
              <a:gd name="connsiteY12" fmla="*/ 3453331 h 4207397"/>
              <a:gd name="connsiteX0" fmla="*/ 12188687 w 12188687"/>
              <a:gd name="connsiteY0" fmla="*/ 0 h 4207397"/>
              <a:gd name="connsiteX1" fmla="*/ 9270916 w 12188687"/>
              <a:gd name="connsiteY1" fmla="*/ 2131867 h 4207397"/>
              <a:gd name="connsiteX2" fmla="*/ 8803988 w 12188687"/>
              <a:gd name="connsiteY2" fmla="*/ 3221365 h 4207397"/>
              <a:gd name="connsiteX3" fmla="*/ 7364295 w 12188687"/>
              <a:gd name="connsiteY3" fmla="*/ 2939263 h 4207397"/>
              <a:gd name="connsiteX4" fmla="*/ 5253392 w 12188687"/>
              <a:gd name="connsiteY4" fmla="*/ 3318642 h 4207397"/>
              <a:gd name="connsiteX5" fmla="*/ 4990746 w 12188687"/>
              <a:gd name="connsiteY5" fmla="*/ 2102684 h 4207397"/>
              <a:gd name="connsiteX6" fmla="*/ 2792295 w 12188687"/>
              <a:gd name="connsiteY6" fmla="*/ 3270003 h 4207397"/>
              <a:gd name="connsiteX7" fmla="*/ 3064669 w 12188687"/>
              <a:gd name="connsiteY7" fmla="*/ 3775842 h 4207397"/>
              <a:gd name="connsiteX8" fmla="*/ 3920703 w 12188687"/>
              <a:gd name="connsiteY8" fmla="*/ 3785569 h 4207397"/>
              <a:gd name="connsiteX9" fmla="*/ 4105529 w 12188687"/>
              <a:gd name="connsiteY9" fmla="*/ 4048216 h 4207397"/>
              <a:gd name="connsiteX10" fmla="*/ 2033537 w 12188687"/>
              <a:gd name="connsiteY10" fmla="*/ 4174676 h 4207397"/>
              <a:gd name="connsiteX11" fmla="*/ 1177503 w 12188687"/>
              <a:gd name="connsiteY11" fmla="*/ 3435374 h 4207397"/>
              <a:gd name="connsiteX12" fmla="*/ 0 w 12188687"/>
              <a:gd name="connsiteY12" fmla="*/ 3453331 h 4207397"/>
              <a:gd name="connsiteX0" fmla="*/ 12081526 w 12081526"/>
              <a:gd name="connsiteY0" fmla="*/ 0 h 4207397"/>
              <a:gd name="connsiteX1" fmla="*/ 9163755 w 12081526"/>
              <a:gd name="connsiteY1" fmla="*/ 2131867 h 4207397"/>
              <a:gd name="connsiteX2" fmla="*/ 8696827 w 12081526"/>
              <a:gd name="connsiteY2" fmla="*/ 3221365 h 4207397"/>
              <a:gd name="connsiteX3" fmla="*/ 7257134 w 12081526"/>
              <a:gd name="connsiteY3" fmla="*/ 2939263 h 4207397"/>
              <a:gd name="connsiteX4" fmla="*/ 5146231 w 12081526"/>
              <a:gd name="connsiteY4" fmla="*/ 3318642 h 4207397"/>
              <a:gd name="connsiteX5" fmla="*/ 4883585 w 12081526"/>
              <a:gd name="connsiteY5" fmla="*/ 2102684 h 4207397"/>
              <a:gd name="connsiteX6" fmla="*/ 2685134 w 12081526"/>
              <a:gd name="connsiteY6" fmla="*/ 3270003 h 4207397"/>
              <a:gd name="connsiteX7" fmla="*/ 2957508 w 12081526"/>
              <a:gd name="connsiteY7" fmla="*/ 3775842 h 4207397"/>
              <a:gd name="connsiteX8" fmla="*/ 3813542 w 12081526"/>
              <a:gd name="connsiteY8" fmla="*/ 3785569 h 4207397"/>
              <a:gd name="connsiteX9" fmla="*/ 3998368 w 12081526"/>
              <a:gd name="connsiteY9" fmla="*/ 4048216 h 4207397"/>
              <a:gd name="connsiteX10" fmla="*/ 1926376 w 12081526"/>
              <a:gd name="connsiteY10" fmla="*/ 4174676 h 4207397"/>
              <a:gd name="connsiteX11" fmla="*/ 1070342 w 12081526"/>
              <a:gd name="connsiteY11" fmla="*/ 3435374 h 4207397"/>
              <a:gd name="connsiteX12" fmla="*/ 0 w 12081526"/>
              <a:gd name="connsiteY12" fmla="*/ 3481390 h 4207397"/>
              <a:gd name="connsiteX0" fmla="*/ 12091268 w 12091268"/>
              <a:gd name="connsiteY0" fmla="*/ 0 h 4020335"/>
              <a:gd name="connsiteX1" fmla="*/ 9163755 w 12091268"/>
              <a:gd name="connsiteY1" fmla="*/ 1944805 h 4020335"/>
              <a:gd name="connsiteX2" fmla="*/ 8696827 w 12091268"/>
              <a:gd name="connsiteY2" fmla="*/ 3034303 h 4020335"/>
              <a:gd name="connsiteX3" fmla="*/ 7257134 w 12091268"/>
              <a:gd name="connsiteY3" fmla="*/ 2752201 h 4020335"/>
              <a:gd name="connsiteX4" fmla="*/ 5146231 w 12091268"/>
              <a:gd name="connsiteY4" fmla="*/ 3131580 h 4020335"/>
              <a:gd name="connsiteX5" fmla="*/ 4883585 w 12091268"/>
              <a:gd name="connsiteY5" fmla="*/ 1915622 h 4020335"/>
              <a:gd name="connsiteX6" fmla="*/ 2685134 w 12091268"/>
              <a:gd name="connsiteY6" fmla="*/ 3082941 h 4020335"/>
              <a:gd name="connsiteX7" fmla="*/ 2957508 w 12091268"/>
              <a:gd name="connsiteY7" fmla="*/ 3588780 h 4020335"/>
              <a:gd name="connsiteX8" fmla="*/ 3813542 w 12091268"/>
              <a:gd name="connsiteY8" fmla="*/ 3598507 h 4020335"/>
              <a:gd name="connsiteX9" fmla="*/ 3998368 w 12091268"/>
              <a:gd name="connsiteY9" fmla="*/ 3861154 h 4020335"/>
              <a:gd name="connsiteX10" fmla="*/ 1926376 w 12091268"/>
              <a:gd name="connsiteY10" fmla="*/ 3987614 h 4020335"/>
              <a:gd name="connsiteX11" fmla="*/ 1070342 w 12091268"/>
              <a:gd name="connsiteY11" fmla="*/ 3248312 h 4020335"/>
              <a:gd name="connsiteX12" fmla="*/ 0 w 12091268"/>
              <a:gd name="connsiteY12" fmla="*/ 3294328 h 4020335"/>
              <a:gd name="connsiteX0" fmla="*/ 12110751 w 12110751"/>
              <a:gd name="connsiteY0" fmla="*/ 0 h 3992276"/>
              <a:gd name="connsiteX1" fmla="*/ 9163755 w 12110751"/>
              <a:gd name="connsiteY1" fmla="*/ 1916746 h 3992276"/>
              <a:gd name="connsiteX2" fmla="*/ 8696827 w 12110751"/>
              <a:gd name="connsiteY2" fmla="*/ 3006244 h 3992276"/>
              <a:gd name="connsiteX3" fmla="*/ 7257134 w 12110751"/>
              <a:gd name="connsiteY3" fmla="*/ 2724142 h 3992276"/>
              <a:gd name="connsiteX4" fmla="*/ 5146231 w 12110751"/>
              <a:gd name="connsiteY4" fmla="*/ 3103521 h 3992276"/>
              <a:gd name="connsiteX5" fmla="*/ 4883585 w 12110751"/>
              <a:gd name="connsiteY5" fmla="*/ 1887563 h 3992276"/>
              <a:gd name="connsiteX6" fmla="*/ 2685134 w 12110751"/>
              <a:gd name="connsiteY6" fmla="*/ 3054882 h 3992276"/>
              <a:gd name="connsiteX7" fmla="*/ 2957508 w 12110751"/>
              <a:gd name="connsiteY7" fmla="*/ 3560721 h 3992276"/>
              <a:gd name="connsiteX8" fmla="*/ 3813542 w 12110751"/>
              <a:gd name="connsiteY8" fmla="*/ 3570448 h 3992276"/>
              <a:gd name="connsiteX9" fmla="*/ 3998368 w 12110751"/>
              <a:gd name="connsiteY9" fmla="*/ 3833095 h 3992276"/>
              <a:gd name="connsiteX10" fmla="*/ 1926376 w 12110751"/>
              <a:gd name="connsiteY10" fmla="*/ 3959555 h 3992276"/>
              <a:gd name="connsiteX11" fmla="*/ 1070342 w 12110751"/>
              <a:gd name="connsiteY11" fmla="*/ 3220253 h 3992276"/>
              <a:gd name="connsiteX12" fmla="*/ 0 w 12110751"/>
              <a:gd name="connsiteY12" fmla="*/ 3266269 h 3992276"/>
              <a:gd name="connsiteX0" fmla="*/ 12169203 w 12169203"/>
              <a:gd name="connsiteY0" fmla="*/ 0 h 3992276"/>
              <a:gd name="connsiteX1" fmla="*/ 9163755 w 12169203"/>
              <a:gd name="connsiteY1" fmla="*/ 1916746 h 3992276"/>
              <a:gd name="connsiteX2" fmla="*/ 8696827 w 12169203"/>
              <a:gd name="connsiteY2" fmla="*/ 3006244 h 3992276"/>
              <a:gd name="connsiteX3" fmla="*/ 7257134 w 12169203"/>
              <a:gd name="connsiteY3" fmla="*/ 2724142 h 3992276"/>
              <a:gd name="connsiteX4" fmla="*/ 5146231 w 12169203"/>
              <a:gd name="connsiteY4" fmla="*/ 3103521 h 3992276"/>
              <a:gd name="connsiteX5" fmla="*/ 4883585 w 12169203"/>
              <a:gd name="connsiteY5" fmla="*/ 1887563 h 3992276"/>
              <a:gd name="connsiteX6" fmla="*/ 2685134 w 12169203"/>
              <a:gd name="connsiteY6" fmla="*/ 3054882 h 3992276"/>
              <a:gd name="connsiteX7" fmla="*/ 2957508 w 12169203"/>
              <a:gd name="connsiteY7" fmla="*/ 3560721 h 3992276"/>
              <a:gd name="connsiteX8" fmla="*/ 3813542 w 12169203"/>
              <a:gd name="connsiteY8" fmla="*/ 3570448 h 3992276"/>
              <a:gd name="connsiteX9" fmla="*/ 3998368 w 12169203"/>
              <a:gd name="connsiteY9" fmla="*/ 3833095 h 3992276"/>
              <a:gd name="connsiteX10" fmla="*/ 1926376 w 12169203"/>
              <a:gd name="connsiteY10" fmla="*/ 3959555 h 3992276"/>
              <a:gd name="connsiteX11" fmla="*/ 1070342 w 12169203"/>
              <a:gd name="connsiteY11" fmla="*/ 3220253 h 3992276"/>
              <a:gd name="connsiteX12" fmla="*/ 0 w 12169203"/>
              <a:gd name="connsiteY12" fmla="*/ 3266269 h 399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69203" h="3992276">
                <a:moveTo>
                  <a:pt x="12169203" y="0"/>
                </a:moveTo>
                <a:cubicBezTo>
                  <a:pt x="10842188" y="914400"/>
                  <a:pt x="9742484" y="1415705"/>
                  <a:pt x="9163755" y="1916746"/>
                </a:cubicBezTo>
                <a:cubicBezTo>
                  <a:pt x="8585026" y="2417787"/>
                  <a:pt x="9014597" y="2871678"/>
                  <a:pt x="8696827" y="3006244"/>
                </a:cubicBezTo>
                <a:cubicBezTo>
                  <a:pt x="8379057" y="3140810"/>
                  <a:pt x="7848900" y="2707929"/>
                  <a:pt x="7257134" y="2724142"/>
                </a:cubicBezTo>
                <a:cubicBezTo>
                  <a:pt x="6665368" y="2740355"/>
                  <a:pt x="5541822" y="3242951"/>
                  <a:pt x="5146231" y="3103521"/>
                </a:cubicBezTo>
                <a:cubicBezTo>
                  <a:pt x="4750639" y="2964091"/>
                  <a:pt x="5293768" y="1895669"/>
                  <a:pt x="4883585" y="1887563"/>
                </a:cubicBezTo>
                <a:cubicBezTo>
                  <a:pt x="4473402" y="1879457"/>
                  <a:pt x="3006147" y="2776022"/>
                  <a:pt x="2685134" y="3054882"/>
                </a:cubicBezTo>
                <a:cubicBezTo>
                  <a:pt x="2364121" y="3333742"/>
                  <a:pt x="2769440" y="3474793"/>
                  <a:pt x="2957508" y="3560721"/>
                </a:cubicBezTo>
                <a:cubicBezTo>
                  <a:pt x="3145576" y="3646649"/>
                  <a:pt x="3640065" y="3525052"/>
                  <a:pt x="3813542" y="3570448"/>
                </a:cubicBezTo>
                <a:cubicBezTo>
                  <a:pt x="3987019" y="3615844"/>
                  <a:pt x="4312896" y="3768244"/>
                  <a:pt x="3998368" y="3833095"/>
                </a:cubicBezTo>
                <a:cubicBezTo>
                  <a:pt x="3683840" y="3897946"/>
                  <a:pt x="2414380" y="4061695"/>
                  <a:pt x="1926376" y="3959555"/>
                </a:cubicBezTo>
                <a:cubicBezTo>
                  <a:pt x="1438372" y="3857415"/>
                  <a:pt x="1357308" y="3346713"/>
                  <a:pt x="1070342" y="3220253"/>
                </a:cubicBezTo>
                <a:cubicBezTo>
                  <a:pt x="783376" y="3093793"/>
                  <a:pt x="233635" y="3270010"/>
                  <a:pt x="0" y="3266269"/>
                </a:cubicBezTo>
              </a:path>
            </a:pathLst>
          </a:custGeom>
          <a:noFill/>
          <a:ln w="193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Foto em preto e branco de homem escovando os dentes&#10;&#10;Descrição gerada automaticamente">
            <a:extLst>
              <a:ext uri="{FF2B5EF4-FFF2-40B4-BE49-F238E27FC236}">
                <a16:creationId xmlns:a16="http://schemas.microsoft.com/office/drawing/2014/main" id="{B0B10EF0-B710-13EC-93B8-DD8D7E05B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14" y="1858296"/>
            <a:ext cx="2519464" cy="2519464"/>
          </a:xfrm>
          <a:prstGeom prst="ellipse">
            <a:avLst/>
          </a:prstGeom>
          <a:ln w="50800" cap="rnd">
            <a:solidFill>
              <a:srgbClr val="B4B29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 prstMaterial="matte">
            <a:bevelT w="139700" prst="cross"/>
            <a:bevelB w="139700" prst="cross"/>
            <a:contourClr>
              <a:srgbClr val="333333"/>
            </a:contourClr>
          </a:sp3d>
        </p:spPr>
      </p:pic>
      <p:pic>
        <p:nvPicPr>
          <p:cNvPr id="12" name="Imagem 11" descr="Foto em preto e branco de mulher com cabelos longos&#10;&#10;Descrição gerada automaticamente">
            <a:extLst>
              <a:ext uri="{FF2B5EF4-FFF2-40B4-BE49-F238E27FC236}">
                <a16:creationId xmlns:a16="http://schemas.microsoft.com/office/drawing/2014/main" id="{EAC523FB-C0DC-EFE9-E5FB-D7E37BBC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66" y="1858296"/>
            <a:ext cx="2505467" cy="2519464"/>
          </a:xfrm>
          <a:prstGeom prst="ellipse">
            <a:avLst/>
          </a:prstGeom>
          <a:ln w="50800" cap="rnd">
            <a:solidFill>
              <a:srgbClr val="B4B29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ross"/>
            <a:contourClr>
              <a:srgbClr val="333333"/>
            </a:contourClr>
          </a:sp3d>
        </p:spPr>
      </p:pic>
      <p:pic>
        <p:nvPicPr>
          <p:cNvPr id="14" name="Imagem 13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993A1A6F-6D82-74CC-545C-DEA911951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721" y="1858296"/>
            <a:ext cx="2505467" cy="2519464"/>
          </a:xfrm>
          <a:prstGeom prst="ellipse">
            <a:avLst/>
          </a:prstGeom>
          <a:ln w="50800" cap="rnd">
            <a:solidFill>
              <a:srgbClr val="B4B292"/>
            </a:solidFill>
          </a:ln>
          <a:effectLst>
            <a:outerShdw blurRad="50800" dist="38100" dir="5400000" algn="ctr" rotWithShape="0">
              <a:srgbClr val="B4B292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ross"/>
            <a:contourClr>
              <a:srgbClr val="333333"/>
            </a:contour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D0D5BB-3AAB-4777-D0DF-281F7C50DACB}"/>
              </a:ext>
            </a:extLst>
          </p:cNvPr>
          <p:cNvSpPr txBox="1"/>
          <p:nvPr/>
        </p:nvSpPr>
        <p:spPr>
          <a:xfrm>
            <a:off x="1557661" y="4465309"/>
            <a:ext cx="1781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RAFAEL LEAL BRANDÃO 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F44DE0-A55A-C73F-1EB8-32293E5D778B}"/>
              </a:ext>
            </a:extLst>
          </p:cNvPr>
          <p:cNvSpPr txBox="1"/>
          <p:nvPr/>
        </p:nvSpPr>
        <p:spPr>
          <a:xfrm>
            <a:off x="5205114" y="4465309"/>
            <a:ext cx="1781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 MARCIA</a:t>
            </a:r>
          </a:p>
          <a:p>
            <a:pPr algn="ctr"/>
            <a:r>
              <a:rPr lang="pt-BR" sz="20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OLIVEIRA</a:t>
            </a:r>
            <a:endParaRPr lang="pt-BR" sz="2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7CA4E1-8217-C365-D3B4-D9191B54CD0F}"/>
              </a:ext>
            </a:extLst>
          </p:cNvPr>
          <p:cNvSpPr txBox="1"/>
          <p:nvPr/>
        </p:nvSpPr>
        <p:spPr>
          <a:xfrm>
            <a:off x="8845569" y="4465309"/>
            <a:ext cx="1781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DOUGLAS</a:t>
            </a:r>
          </a:p>
          <a:p>
            <a:pPr algn="ctr"/>
            <a:r>
              <a:rPr lang="pt-BR" sz="20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ESQUINELATO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5011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Vaso de planta&#10;&#10;Descrição gerada automaticamente">
            <a:extLst>
              <a:ext uri="{FF2B5EF4-FFF2-40B4-BE49-F238E27FC236}">
                <a16:creationId xmlns:a16="http://schemas.microsoft.com/office/drawing/2014/main" id="{03B2C45B-5719-68C1-810A-DFB4BB13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6"/>
          <a:stretch/>
        </p:blipFill>
        <p:spPr>
          <a:xfrm>
            <a:off x="1" y="0"/>
            <a:ext cx="8068826" cy="685800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4B992B17-C8AF-CAD9-6A70-164E97812B64}"/>
              </a:ext>
            </a:extLst>
          </p:cNvPr>
          <p:cNvSpPr/>
          <p:nvPr/>
        </p:nvSpPr>
        <p:spPr>
          <a:xfrm>
            <a:off x="4034414" y="-1853"/>
            <a:ext cx="8068826" cy="6856920"/>
          </a:xfrm>
          <a:prstGeom prst="ellipse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Line 1"/>
          <p:cNvSpPr/>
          <p:nvPr/>
        </p:nvSpPr>
        <p:spPr>
          <a:xfrm>
            <a:off x="5639856" y="954593"/>
            <a:ext cx="22711" cy="44333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5827319" y="796139"/>
            <a:ext cx="636467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cs typeface="AngsanaUPC" panose="020B0502040204020203" pitchFamily="18" charset="-34"/>
              </a:rPr>
              <a:t>VISÃO DO PRODUTO</a:t>
            </a:r>
            <a:endParaRPr lang="pt-BR" sz="4000" b="0" strike="noStrike" spc="-1" dirty="0">
              <a:latin typeface="Bookman Old Style" panose="02050604050505020204" pitchFamily="18" charset="0"/>
              <a:cs typeface="AngsanaUPC" panose="020B0502040204020203" pitchFamily="18" charset="-34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4819405" y="1496159"/>
            <a:ext cx="655698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400" b="0" strike="noStrike" spc="-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FATEC</a:t>
            </a:r>
          </a:p>
        </p:txBody>
      </p:sp>
      <p:sp>
        <p:nvSpPr>
          <p:cNvPr id="48" name="CustomShape 7"/>
          <p:cNvSpPr/>
          <p:nvPr/>
        </p:nvSpPr>
        <p:spPr>
          <a:xfrm>
            <a:off x="5827320" y="1496159"/>
            <a:ext cx="6364680" cy="3784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Para pequenos agricultores, cujo a necessidade é captar informações que auxilie na tomada de decisões considerando as diferenças climática do ano, o ÁWATER é uma </a:t>
            </a: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aplicativo mobile</a:t>
            </a:r>
            <a:r>
              <a:rPr lang="pt-BR" sz="24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armazena dados com base na irrigação feita, afim de geral uma economia. </a:t>
            </a: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pt-BR" sz="240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iferentemente dos sistemas de irrigação tradicional ou convencionais, nosso sistema de captura de dados analisa as informações direcionadas para o pequeno e médio agricultor.</a:t>
            </a:r>
            <a:endParaRPr lang="pt-BR" sz="240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3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Jardim com plantas verdes&#10;&#10;Descrição gerada automaticamente">
            <a:extLst>
              <a:ext uri="{FF2B5EF4-FFF2-40B4-BE49-F238E27FC236}">
                <a16:creationId xmlns:a16="http://schemas.microsoft.com/office/drawing/2014/main" id="{3FA09A21-47C9-50EE-23C1-2A3B104FF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4F8D21E-5CBE-9DA6-12A9-CB2C7E699475}"/>
              </a:ext>
            </a:extLst>
          </p:cNvPr>
          <p:cNvSpPr/>
          <p:nvPr/>
        </p:nvSpPr>
        <p:spPr>
          <a:xfrm>
            <a:off x="764933" y="3596621"/>
            <a:ext cx="5263627" cy="2911310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147372-D19C-16FA-7EB7-93B4C827F982}"/>
              </a:ext>
            </a:extLst>
          </p:cNvPr>
          <p:cNvSpPr/>
          <p:nvPr/>
        </p:nvSpPr>
        <p:spPr>
          <a:xfrm>
            <a:off x="764933" y="454861"/>
            <a:ext cx="5263627" cy="2911310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D6D7D1-25CE-B80F-E0B6-8E88B94C1306}"/>
              </a:ext>
            </a:extLst>
          </p:cNvPr>
          <p:cNvSpPr/>
          <p:nvPr/>
        </p:nvSpPr>
        <p:spPr>
          <a:xfrm>
            <a:off x="6163440" y="3596621"/>
            <a:ext cx="5263627" cy="2911310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9E355E0-6B35-E165-4091-EE26C87BD5BA}"/>
              </a:ext>
            </a:extLst>
          </p:cNvPr>
          <p:cNvSpPr/>
          <p:nvPr/>
        </p:nvSpPr>
        <p:spPr>
          <a:xfrm>
            <a:off x="6163440" y="456120"/>
            <a:ext cx="5263627" cy="2911310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ustomShape 4"/>
          <p:cNvSpPr/>
          <p:nvPr/>
        </p:nvSpPr>
        <p:spPr>
          <a:xfrm>
            <a:off x="9846334" y="2758557"/>
            <a:ext cx="1016282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rgbClr val="FFFFFF"/>
                </a:solidFill>
                <a:latin typeface="Bookman Old Style" panose="02050604050505020204" pitchFamily="18" charset="0"/>
              </a:rPr>
              <a:t>NÃO É</a:t>
            </a:r>
            <a:endParaRPr lang="pt-BR" sz="200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9630185" y="5952955"/>
            <a:ext cx="133342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rgbClr val="FFFFFF"/>
                </a:solidFill>
                <a:latin typeface="Bookman Old Style" panose="02050604050505020204" pitchFamily="18" charset="0"/>
              </a:rPr>
              <a:t>NÃO FAZ</a:t>
            </a:r>
            <a:endParaRPr lang="pt-BR" sz="200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54" name="CustomShape 6"/>
          <p:cNvSpPr/>
          <p:nvPr/>
        </p:nvSpPr>
        <p:spPr>
          <a:xfrm>
            <a:off x="5258362" y="2758557"/>
            <a:ext cx="36597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rgbClr val="FFFFFF"/>
                </a:solidFill>
                <a:latin typeface="Bookman Old Style" panose="02050604050505020204" pitchFamily="18" charset="0"/>
              </a:rPr>
              <a:t>É</a:t>
            </a:r>
            <a:endParaRPr lang="pt-BR" sz="200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55" name="CustomShape 7"/>
          <p:cNvSpPr/>
          <p:nvPr/>
        </p:nvSpPr>
        <p:spPr>
          <a:xfrm>
            <a:off x="5085366" y="5952954"/>
            <a:ext cx="683114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rgbClr val="FFFFFF"/>
                </a:solidFill>
                <a:latin typeface="Bookman Old Style" panose="02050604050505020204" pitchFamily="18" charset="0"/>
              </a:rPr>
              <a:t>FAZ</a:t>
            </a:r>
            <a:endParaRPr lang="pt-BR" sz="200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56" name="CustomShape 8"/>
          <p:cNvSpPr/>
          <p:nvPr/>
        </p:nvSpPr>
        <p:spPr>
          <a:xfrm>
            <a:off x="962493" y="1129087"/>
            <a:ext cx="4238454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Filtro de informação para pequeno e médio agricultor;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Ferramenta Web</a:t>
            </a: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pt-BR" sz="2400" b="0" strike="noStrike" spc="-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Aplicativo mobile.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" name="CustomShape 9"/>
          <p:cNvSpPr/>
          <p:nvPr/>
        </p:nvSpPr>
        <p:spPr>
          <a:xfrm>
            <a:off x="6163440" y="1060560"/>
            <a:ext cx="529308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Inteligência artificial;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Rede social;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 </a:t>
            </a:r>
            <a:r>
              <a:rPr lang="pt-BR" sz="2400" spc="-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Crawler</a:t>
            </a:r>
            <a:endParaRPr lang="pt-BR" sz="2400" spc="-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Loja virtual.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pt-BR" sz="2400" b="0" strike="noStrike" spc="-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pt-BR" sz="2400" b="0" strike="noStrike" spc="-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CustomShape 10"/>
          <p:cNvSpPr/>
          <p:nvPr/>
        </p:nvSpPr>
        <p:spPr>
          <a:xfrm>
            <a:off x="966020" y="3714175"/>
            <a:ext cx="4861452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Coleta dados do sistema de irrigação automático;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Transforma dados capturados em gastos financeiros reais;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Gera gráficos visuais</a:t>
            </a: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pt-BR" sz="2400" b="0" strike="noStrike" spc="-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Cálculos;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Login.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" name="CustomShape 11"/>
          <p:cNvSpPr/>
          <p:nvPr/>
        </p:nvSpPr>
        <p:spPr>
          <a:xfrm>
            <a:off x="6354358" y="3681894"/>
            <a:ext cx="5625597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Previsão do tempo;</a:t>
            </a:r>
            <a:endParaRPr lang="pt-BR" sz="24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Cálculos Probabilísticos;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Prevenção à pragas em culturas.</a:t>
            </a:r>
            <a:endParaRPr lang="pt-BR" sz="2400" b="0" strike="noStrike" spc="-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pt-BR" sz="24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daço de brócolis&#10;&#10;Descrição gerada automaticamente">
            <a:extLst>
              <a:ext uri="{FF2B5EF4-FFF2-40B4-BE49-F238E27FC236}">
                <a16:creationId xmlns:a16="http://schemas.microsoft.com/office/drawing/2014/main" id="{D7A656E5-8667-F93D-63FC-2FE9C076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3"/>
          <a:stretch/>
        </p:blipFill>
        <p:spPr>
          <a:xfrm>
            <a:off x="4367896" y="0"/>
            <a:ext cx="7824104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F565891-7410-7CD6-B19F-C8E6038D5F93}"/>
              </a:ext>
            </a:extLst>
          </p:cNvPr>
          <p:cNvSpPr/>
          <p:nvPr/>
        </p:nvSpPr>
        <p:spPr>
          <a:xfrm>
            <a:off x="254771" y="0"/>
            <a:ext cx="7824104" cy="6858000"/>
          </a:xfrm>
          <a:prstGeom prst="ellipse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ustomShape 2"/>
          <p:cNvSpPr/>
          <p:nvPr/>
        </p:nvSpPr>
        <p:spPr>
          <a:xfrm>
            <a:off x="687759" y="1199801"/>
            <a:ext cx="324714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OBJETIVOS</a:t>
            </a:r>
            <a:endParaRPr lang="pt-BR" sz="4000" b="0" strike="noStrike" spc="-1" dirty="0">
              <a:latin typeface="Bookman Old Style" panose="02050604050505020204" pitchFamily="18" charset="0"/>
              <a:cs typeface="Calibri Light" panose="020F0302020204030204" pitchFamily="34" charset="0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548810" y="1906233"/>
            <a:ext cx="6565423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Armazenar os dados mediante a irrigação feita; </a:t>
            </a:r>
            <a:endParaRPr lang="pt-BR" sz="32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Calcular gastos de consumo em meio a irrigação;</a:t>
            </a:r>
            <a:endParaRPr lang="pt-BR" sz="32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Demonstrar os gastos em gráficos semanais e mensais.</a:t>
            </a:r>
            <a:endParaRPr lang="pt-BR" sz="32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Homem com chapéu&#10;&#10;Descrição gerada automaticamente com confiança média">
            <a:extLst>
              <a:ext uri="{FF2B5EF4-FFF2-40B4-BE49-F238E27FC236}">
                <a16:creationId xmlns:a16="http://schemas.microsoft.com/office/drawing/2014/main" id="{0171F9C8-C35B-B064-ECF7-388D9715F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" t="-446" r="301" b="446"/>
          <a:stretch/>
        </p:blipFill>
        <p:spPr>
          <a:xfrm>
            <a:off x="0" y="-58994"/>
            <a:ext cx="12192000" cy="6916994"/>
          </a:xfrm>
          <a:prstGeom prst="rect">
            <a:avLst/>
          </a:prstGeom>
        </p:spPr>
      </p:pic>
      <p:sp>
        <p:nvSpPr>
          <p:cNvPr id="66" name="CustomShape 4"/>
          <p:cNvSpPr/>
          <p:nvPr/>
        </p:nvSpPr>
        <p:spPr>
          <a:xfrm>
            <a:off x="741240" y="1036259"/>
            <a:ext cx="1112334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PERFIL</a:t>
            </a:r>
          </a:p>
        </p:txBody>
      </p:sp>
      <p:sp>
        <p:nvSpPr>
          <p:cNvPr id="67" name="CustomShape 5"/>
          <p:cNvSpPr/>
          <p:nvPr/>
        </p:nvSpPr>
        <p:spPr>
          <a:xfrm>
            <a:off x="6094800" y="3459600"/>
            <a:ext cx="2292977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NECESSIDADES</a:t>
            </a:r>
          </a:p>
        </p:txBody>
      </p:sp>
      <p:sp>
        <p:nvSpPr>
          <p:cNvPr id="68" name="CustomShape 6"/>
          <p:cNvSpPr/>
          <p:nvPr/>
        </p:nvSpPr>
        <p:spPr>
          <a:xfrm>
            <a:off x="8387777" y="1281025"/>
            <a:ext cx="4448041" cy="18759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pt-BR" sz="48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JOÃO </a:t>
            </a:r>
          </a:p>
          <a:p>
            <a:r>
              <a:rPr lang="pt-BR" sz="48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CÉSAR</a:t>
            </a:r>
          </a:p>
          <a:p>
            <a:pPr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741240" y="3462112"/>
            <a:ext cx="275291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COMPORTAMENTO</a:t>
            </a:r>
          </a:p>
        </p:txBody>
      </p:sp>
      <p:sp>
        <p:nvSpPr>
          <p:cNvPr id="72" name="TextShape 10"/>
          <p:cNvSpPr txBox="1"/>
          <p:nvPr/>
        </p:nvSpPr>
        <p:spPr>
          <a:xfrm>
            <a:off x="741240" y="1432914"/>
            <a:ext cx="3905460" cy="156820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 anos;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Aposentado;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Morador de Pompeia;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Pequeno produtor rural.</a:t>
            </a:r>
          </a:p>
        </p:txBody>
      </p:sp>
      <p:sp>
        <p:nvSpPr>
          <p:cNvPr id="73" name="TextShape 11"/>
          <p:cNvSpPr txBox="1"/>
          <p:nvPr/>
        </p:nvSpPr>
        <p:spPr>
          <a:xfrm>
            <a:off x="660600" y="3854880"/>
            <a:ext cx="5262824" cy="267620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Pouco aderente a tecnologias;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Morador de pequena cidade que desloca-se diariamente para sua propriedade;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Trabalha sozinho em sua propriedade;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Contrata mão de obra esporadicamente.</a:t>
            </a:r>
          </a:p>
        </p:txBody>
      </p:sp>
      <p:sp>
        <p:nvSpPr>
          <p:cNvPr id="74" name="TextShape 12"/>
          <p:cNvSpPr txBox="1"/>
          <p:nvPr/>
        </p:nvSpPr>
        <p:spPr>
          <a:xfrm>
            <a:off x="6085620" y="3824640"/>
            <a:ext cx="5445780" cy="193753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Controle real dos seus gastos com energia e água;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Contratar funcionário;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Aumentar sua renda ampliando seu plantio.</a:t>
            </a:r>
          </a:p>
        </p:txBody>
      </p:sp>
      <p:sp>
        <p:nvSpPr>
          <p:cNvPr id="11" name="Line 1">
            <a:extLst>
              <a:ext uri="{FF2B5EF4-FFF2-40B4-BE49-F238E27FC236}">
                <a16:creationId xmlns:a16="http://schemas.microsoft.com/office/drawing/2014/main" id="{9348855B-F83C-2D9B-592E-A2649D3FBDFD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CF9EBA2-78E8-CC41-535D-284E7D0F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" name="CustomShape 4"/>
          <p:cNvSpPr/>
          <p:nvPr/>
        </p:nvSpPr>
        <p:spPr>
          <a:xfrm>
            <a:off x="741240" y="595171"/>
            <a:ext cx="129988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PERFIL</a:t>
            </a:r>
          </a:p>
        </p:txBody>
      </p:sp>
      <p:sp>
        <p:nvSpPr>
          <p:cNvPr id="93" name="CustomShape 5"/>
          <p:cNvSpPr/>
          <p:nvPr/>
        </p:nvSpPr>
        <p:spPr>
          <a:xfrm>
            <a:off x="6094800" y="3459600"/>
            <a:ext cx="271777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NECESSIDADES</a:t>
            </a:r>
          </a:p>
        </p:txBody>
      </p:sp>
      <p:sp>
        <p:nvSpPr>
          <p:cNvPr id="95" name="CustomShape 7"/>
          <p:cNvSpPr/>
          <p:nvPr/>
        </p:nvSpPr>
        <p:spPr>
          <a:xfrm>
            <a:off x="741240" y="3429000"/>
            <a:ext cx="316808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COMPORTAMENTO</a:t>
            </a:r>
          </a:p>
        </p:txBody>
      </p:sp>
      <p:sp>
        <p:nvSpPr>
          <p:cNvPr id="98" name="TextShape 9"/>
          <p:cNvSpPr txBox="1"/>
          <p:nvPr/>
        </p:nvSpPr>
        <p:spPr>
          <a:xfrm>
            <a:off x="670901" y="1055382"/>
            <a:ext cx="2384280" cy="23068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27 anos;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Professora na FATEC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Investidora agrícola;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Mora sozinha.</a:t>
            </a:r>
          </a:p>
        </p:txBody>
      </p:sp>
      <p:sp>
        <p:nvSpPr>
          <p:cNvPr id="99" name="TextShape 10"/>
          <p:cNvSpPr txBox="1"/>
          <p:nvPr/>
        </p:nvSpPr>
        <p:spPr>
          <a:xfrm>
            <a:off x="741240" y="3753720"/>
            <a:ext cx="3874680" cy="23068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Interessa em inovações tecnológicas;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Trabalha em várias instituições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Gosta de receber amigos em casa.</a:t>
            </a:r>
          </a:p>
        </p:txBody>
      </p:sp>
      <p:sp>
        <p:nvSpPr>
          <p:cNvPr id="3" name="CustomShape 6">
            <a:extLst>
              <a:ext uri="{FF2B5EF4-FFF2-40B4-BE49-F238E27FC236}">
                <a16:creationId xmlns:a16="http://schemas.microsoft.com/office/drawing/2014/main" id="{415A0C28-603F-D23D-9A4E-7A4D9D56B6C1}"/>
              </a:ext>
            </a:extLst>
          </p:cNvPr>
          <p:cNvSpPr/>
          <p:nvPr/>
        </p:nvSpPr>
        <p:spPr>
          <a:xfrm>
            <a:off x="8387777" y="1281025"/>
            <a:ext cx="4448041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pt-BR" sz="4800" b="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PALA </a:t>
            </a:r>
          </a:p>
          <a:p>
            <a:r>
              <a:rPr lang="pt-BR" sz="4800" b="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SAFIRA</a:t>
            </a:r>
          </a:p>
          <a:p>
            <a:endParaRPr lang="pt-BR" sz="4800" strike="noStrike" spc="-1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8" name="CustomShape 12">
            <a:extLst>
              <a:ext uri="{FF2B5EF4-FFF2-40B4-BE49-F238E27FC236}">
                <a16:creationId xmlns:a16="http://schemas.microsoft.com/office/drawing/2014/main" id="{E25ADF94-1B86-3D03-55FB-0E3330DD7523}"/>
              </a:ext>
            </a:extLst>
          </p:cNvPr>
          <p:cNvSpPr/>
          <p:nvPr/>
        </p:nvSpPr>
        <p:spPr>
          <a:xfrm>
            <a:off x="6094800" y="3889211"/>
            <a:ext cx="362196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Investir em projetos inovadores voltados ao consumo consciente;</a:t>
            </a:r>
            <a:endParaRPr lang="pt-BR" sz="2400" b="1" strike="noStrike" spc="-1" dirty="0">
              <a:solidFill>
                <a:schemeClr val="bg1">
                  <a:lumMod val="8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Controle de gastos por períodos.</a:t>
            </a:r>
            <a:endParaRPr lang="pt-BR" sz="2400" b="1" strike="noStrike" spc="-1" dirty="0">
              <a:solidFill>
                <a:schemeClr val="bg1">
                  <a:lumMod val="8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Line 1">
            <a:extLst>
              <a:ext uri="{FF2B5EF4-FFF2-40B4-BE49-F238E27FC236}">
                <a16:creationId xmlns:a16="http://schemas.microsoft.com/office/drawing/2014/main" id="{F8B1A9CA-E588-7C99-7F12-F7B3C47F66F4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osto de homem em cima de gramado&#10;&#10;Descrição gerada automaticamente com confiança média">
            <a:extLst>
              <a:ext uri="{FF2B5EF4-FFF2-40B4-BE49-F238E27FC236}">
                <a16:creationId xmlns:a16="http://schemas.microsoft.com/office/drawing/2014/main" id="{0A1B4815-F6B4-3121-0B1C-0F0A0E765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/>
          <a:stretch/>
        </p:blipFill>
        <p:spPr>
          <a:xfrm>
            <a:off x="1" y="0"/>
            <a:ext cx="12191999" cy="6886726"/>
          </a:xfrm>
          <a:prstGeom prst="rect">
            <a:avLst/>
          </a:prstGeom>
        </p:spPr>
      </p:pic>
      <p:sp>
        <p:nvSpPr>
          <p:cNvPr id="79" name="CustomShape 4"/>
          <p:cNvSpPr/>
          <p:nvPr/>
        </p:nvSpPr>
        <p:spPr>
          <a:xfrm>
            <a:off x="741240" y="905620"/>
            <a:ext cx="129988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PERFIL</a:t>
            </a:r>
          </a:p>
        </p:txBody>
      </p:sp>
      <p:sp>
        <p:nvSpPr>
          <p:cNvPr id="80" name="CustomShape 5"/>
          <p:cNvSpPr/>
          <p:nvPr/>
        </p:nvSpPr>
        <p:spPr>
          <a:xfrm>
            <a:off x="6094800" y="3459600"/>
            <a:ext cx="271777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NECESSIDADES</a:t>
            </a:r>
          </a:p>
        </p:txBody>
      </p:sp>
      <p:sp>
        <p:nvSpPr>
          <p:cNvPr id="82" name="CustomShape 7"/>
          <p:cNvSpPr/>
          <p:nvPr/>
        </p:nvSpPr>
        <p:spPr>
          <a:xfrm>
            <a:off x="741240" y="3429000"/>
            <a:ext cx="316808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COMPORTAMENTO</a:t>
            </a:r>
          </a:p>
        </p:txBody>
      </p:sp>
      <p:sp>
        <p:nvSpPr>
          <p:cNvPr id="84" name="TextShape 9"/>
          <p:cNvSpPr txBox="1"/>
          <p:nvPr/>
        </p:nvSpPr>
        <p:spPr>
          <a:xfrm>
            <a:off x="741240" y="1365831"/>
            <a:ext cx="3698280" cy="1937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Produtor de hortaliças;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Dono de barraca de hortaliças em feiras livres;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Vida social intensa.</a:t>
            </a:r>
          </a:p>
        </p:txBody>
      </p:sp>
      <p:sp>
        <p:nvSpPr>
          <p:cNvPr id="85" name="TextShape 10"/>
          <p:cNvSpPr txBox="1"/>
          <p:nvPr/>
        </p:nvSpPr>
        <p:spPr>
          <a:xfrm>
            <a:off x="660600" y="3744000"/>
            <a:ext cx="4326120" cy="1937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Trabalha em negócio familiar;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Desloca-se cerca de 180km diariamente;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Mora na 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Consumidor de tecnologia.</a:t>
            </a:r>
          </a:p>
        </p:txBody>
      </p:sp>
      <p:sp>
        <p:nvSpPr>
          <p:cNvPr id="87" name="TextShape 11"/>
          <p:cNvSpPr txBox="1"/>
          <p:nvPr/>
        </p:nvSpPr>
        <p:spPr>
          <a:xfrm>
            <a:off x="6093720" y="3889211"/>
            <a:ext cx="5794920" cy="156820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Otimizar consumo de água e energia;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Controle de gastos por períodos;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strike="noStrike" spc="-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Escolher o plantio adequado em cada estação, com base nos gastos.</a:t>
            </a: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B6E653D-365F-B335-D878-4C0EC365C9A7}"/>
              </a:ext>
            </a:extLst>
          </p:cNvPr>
          <p:cNvSpPr/>
          <p:nvPr/>
        </p:nvSpPr>
        <p:spPr>
          <a:xfrm>
            <a:off x="8387777" y="1281025"/>
            <a:ext cx="4448041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pt-BR" sz="4800" b="0" strike="noStrike" spc="-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GILBERTO NAKAGAWA</a:t>
            </a:r>
          </a:p>
          <a:p>
            <a:endParaRPr lang="pt-BR" sz="4800" strike="noStrike" spc="-1" dirty="0">
              <a:solidFill>
                <a:srgbClr val="FFFFFF"/>
              </a:solidFill>
              <a:latin typeface="Bookman Old Style" panose="02050604050505020204" pitchFamily="18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11" name="Line 1">
            <a:extLst>
              <a:ext uri="{FF2B5EF4-FFF2-40B4-BE49-F238E27FC236}">
                <a16:creationId xmlns:a16="http://schemas.microsoft.com/office/drawing/2014/main" id="{C6A639DD-151B-157E-9D90-828216716329}"/>
              </a:ext>
            </a:extLst>
          </p:cNvPr>
          <p:cNvSpPr/>
          <p:nvPr/>
        </p:nvSpPr>
        <p:spPr>
          <a:xfrm>
            <a:off x="354303" y="0"/>
            <a:ext cx="17485" cy="685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2315766-8EC8-0B19-635A-BE627E41B9AA}"/>
              </a:ext>
            </a:extLst>
          </p:cNvPr>
          <p:cNvSpPr/>
          <p:nvPr/>
        </p:nvSpPr>
        <p:spPr>
          <a:xfrm>
            <a:off x="4539134" y="2742030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2D32E6-C3C8-C60D-AA65-2D2701AFA193}"/>
              </a:ext>
            </a:extLst>
          </p:cNvPr>
          <p:cNvSpPr/>
          <p:nvPr/>
        </p:nvSpPr>
        <p:spPr>
          <a:xfrm>
            <a:off x="7786427" y="274202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DC26928-DA28-D0BE-12FF-C0509E729510}"/>
              </a:ext>
            </a:extLst>
          </p:cNvPr>
          <p:cNvSpPr/>
          <p:nvPr/>
        </p:nvSpPr>
        <p:spPr>
          <a:xfrm>
            <a:off x="1291842" y="274202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E4BA350-4DFF-91FE-C1B0-9D6A62803FE8}"/>
              </a:ext>
            </a:extLst>
          </p:cNvPr>
          <p:cNvSpPr/>
          <p:nvPr/>
        </p:nvSpPr>
        <p:spPr>
          <a:xfrm>
            <a:off x="4539134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3A7EA7-FA52-B3B7-FE8C-45BCE9652E96}"/>
              </a:ext>
            </a:extLst>
          </p:cNvPr>
          <p:cNvSpPr/>
          <p:nvPr/>
        </p:nvSpPr>
        <p:spPr>
          <a:xfrm>
            <a:off x="7786426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C312CD6-9EEE-3B07-3E30-024ACA0205D5}"/>
              </a:ext>
            </a:extLst>
          </p:cNvPr>
          <p:cNvSpPr/>
          <p:nvPr/>
        </p:nvSpPr>
        <p:spPr>
          <a:xfrm>
            <a:off x="1291841" y="124649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C13B9C9-BAEC-84D3-421D-238E8FBA6086}"/>
              </a:ext>
            </a:extLst>
          </p:cNvPr>
          <p:cNvSpPr/>
          <p:nvPr/>
        </p:nvSpPr>
        <p:spPr>
          <a:xfrm>
            <a:off x="4539133" y="4237562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36B17CF-D2A6-7554-4F7C-07E49AF4AB47}"/>
              </a:ext>
            </a:extLst>
          </p:cNvPr>
          <p:cNvSpPr/>
          <p:nvPr/>
        </p:nvSpPr>
        <p:spPr>
          <a:xfrm>
            <a:off x="7786426" y="423755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ADD70-91DC-07EA-619D-15BB58F6A3E7}"/>
              </a:ext>
            </a:extLst>
          </p:cNvPr>
          <p:cNvSpPr/>
          <p:nvPr/>
        </p:nvSpPr>
        <p:spPr>
          <a:xfrm>
            <a:off x="1291840" y="4237559"/>
            <a:ext cx="3113731" cy="1373939"/>
          </a:xfrm>
          <a:prstGeom prst="roundRect">
            <a:avLst/>
          </a:prstGeom>
          <a:solidFill>
            <a:srgbClr val="B4B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4DDD95-B10E-CF6B-49E0-DA7CA07DCDBB}"/>
              </a:ext>
            </a:extLst>
          </p:cNvPr>
          <p:cNvSpPr txBox="1"/>
          <p:nvPr/>
        </p:nvSpPr>
        <p:spPr>
          <a:xfrm>
            <a:off x="0" y="6273225"/>
            <a:ext cx="7543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B4B292"/>
                </a:solidFill>
                <a:latin typeface="Bookman Old Style" panose="02050604050505020204" pitchFamily="18" charset="0"/>
                <a:ea typeface="DejaVu Sans"/>
              </a:rPr>
              <a:t>PERSONAS X OBJETIVOS</a:t>
            </a:r>
            <a:endParaRPr lang="pt-BR" sz="3200" b="0" strike="noStrike" spc="-1" dirty="0">
              <a:solidFill>
                <a:srgbClr val="B4B29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CustomShape 9">
            <a:extLst>
              <a:ext uri="{FF2B5EF4-FFF2-40B4-BE49-F238E27FC236}">
                <a16:creationId xmlns:a16="http://schemas.microsoft.com/office/drawing/2014/main" id="{E45F2365-1B6F-BA15-9551-2018D24D4A7F}"/>
              </a:ext>
            </a:extLst>
          </p:cNvPr>
          <p:cNvSpPr/>
          <p:nvPr/>
        </p:nvSpPr>
        <p:spPr>
          <a:xfrm rot="16200000">
            <a:off x="166868" y="4603290"/>
            <a:ext cx="1605067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</a:rPr>
              <a:t>GILBERTO NAKAGAWA</a:t>
            </a:r>
            <a:endParaRPr lang="pt-BR" b="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20AC4F4-6CC1-0B11-3601-AB4E22EA8DA3}"/>
              </a:ext>
            </a:extLst>
          </p:cNvPr>
          <p:cNvSpPr txBox="1"/>
          <p:nvPr/>
        </p:nvSpPr>
        <p:spPr>
          <a:xfrm rot="16200000">
            <a:off x="281706" y="3105832"/>
            <a:ext cx="1373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</a:rPr>
              <a:t>PALA </a:t>
            </a:r>
          </a:p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</a:rPr>
              <a:t>SAFIRA</a:t>
            </a:r>
            <a:endParaRPr lang="pt-BR" sz="1800" b="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7BB725CB-DA41-786B-52E3-48DB312E3DB3}"/>
              </a:ext>
            </a:extLst>
          </p:cNvPr>
          <p:cNvSpPr/>
          <p:nvPr/>
        </p:nvSpPr>
        <p:spPr>
          <a:xfrm rot="16200000">
            <a:off x="471681" y="1798891"/>
            <a:ext cx="995442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</a:rPr>
              <a:t>JOÃO </a:t>
            </a:r>
          </a:p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</a:rPr>
              <a:t>CÉSAR</a:t>
            </a:r>
            <a:endParaRPr lang="pt-BR" sz="1800" b="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BB51D3AA-A8AD-374F-D81B-BB8F9C3CCF6A}"/>
              </a:ext>
            </a:extLst>
          </p:cNvPr>
          <p:cNvSpPr txBox="1"/>
          <p:nvPr/>
        </p:nvSpPr>
        <p:spPr>
          <a:xfrm>
            <a:off x="1214115" y="600168"/>
            <a:ext cx="326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  <a:cs typeface="Calibri Light" panose="020F0302020204030204" pitchFamily="34" charset="0"/>
              </a:rPr>
              <a:t>Armazenar os dados mediante a irrigação feita</a:t>
            </a:r>
            <a:endParaRPr lang="pt-BR" sz="1800" b="0" strike="noStrike" spc="-1" dirty="0">
              <a:latin typeface="Bookman Old Style" panose="02050604050505020204" pitchFamily="18" charset="0"/>
              <a:cs typeface="Calibri Light" panose="020F0302020204030204" pitchFamily="34" charset="0"/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56C86AB9-CB5E-8072-49BD-6449C1633731}"/>
              </a:ext>
            </a:extLst>
          </p:cNvPr>
          <p:cNvSpPr txBox="1"/>
          <p:nvPr/>
        </p:nvSpPr>
        <p:spPr>
          <a:xfrm>
            <a:off x="4380246" y="618707"/>
            <a:ext cx="3406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cs typeface="Calibri Light" panose="020F0302020204030204" pitchFamily="34" charset="0"/>
              </a:rPr>
              <a:t>Calcular gastos de consumo em meio a irrigação</a:t>
            </a:r>
            <a:endParaRPr lang="pt-BR" sz="1800" b="0" strike="noStrike" spc="-1" dirty="0">
              <a:latin typeface="Bookman Old Style" panose="02050604050505020204" pitchFamily="18" charset="0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FF1240-5EFA-584A-C726-8063167C2BB6}"/>
              </a:ext>
            </a:extLst>
          </p:cNvPr>
          <p:cNvSpPr txBox="1"/>
          <p:nvPr/>
        </p:nvSpPr>
        <p:spPr>
          <a:xfrm>
            <a:off x="7593529" y="618706"/>
            <a:ext cx="3499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latin typeface="Bookman Old Style" panose="02050604050505020204" pitchFamily="18" charset="0"/>
                <a:ea typeface="DejaVu Sans"/>
                <a:cs typeface="Calibri Light" panose="020F0302020204030204" pitchFamily="34" charset="0"/>
              </a:rPr>
              <a:t>Demonstrar os gastos em gráficos semanais e mensais</a:t>
            </a:r>
            <a:endParaRPr lang="pt-BR" sz="1800" b="0" strike="noStrike" spc="-1" dirty="0">
              <a:latin typeface="Bookman Old Style" panose="02050604050505020204" pitchFamily="18" charset="0"/>
              <a:cs typeface="Calibri Light" panose="020F0302020204030204" pitchFamily="34" charset="0"/>
            </a:endParaRPr>
          </a:p>
        </p:txBody>
      </p:sp>
      <p:sp>
        <p:nvSpPr>
          <p:cNvPr id="105" name="CustomShape 15">
            <a:extLst>
              <a:ext uri="{FF2B5EF4-FFF2-40B4-BE49-F238E27FC236}">
                <a16:creationId xmlns:a16="http://schemas.microsoft.com/office/drawing/2014/main" id="{064980E5-5DCD-216D-097B-D80F0D3F5428}"/>
              </a:ext>
            </a:extLst>
          </p:cNvPr>
          <p:cNvSpPr/>
          <p:nvPr/>
        </p:nvSpPr>
        <p:spPr>
          <a:xfrm>
            <a:off x="1312181" y="1269223"/>
            <a:ext cx="2970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9" name="CustomShape 15">
            <a:extLst>
              <a:ext uri="{FF2B5EF4-FFF2-40B4-BE49-F238E27FC236}">
                <a16:creationId xmlns:a16="http://schemas.microsoft.com/office/drawing/2014/main" id="{E1113CAD-3AF5-80F9-3B84-7CB92B2DD58B}"/>
              </a:ext>
            </a:extLst>
          </p:cNvPr>
          <p:cNvSpPr/>
          <p:nvPr/>
        </p:nvSpPr>
        <p:spPr>
          <a:xfrm>
            <a:off x="1312181" y="2764755"/>
            <a:ext cx="2970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1" name="CustomShape 15">
            <a:extLst>
              <a:ext uri="{FF2B5EF4-FFF2-40B4-BE49-F238E27FC236}">
                <a16:creationId xmlns:a16="http://schemas.microsoft.com/office/drawing/2014/main" id="{C6027205-60B9-48FD-B82A-884B2E6A0D9A}"/>
              </a:ext>
            </a:extLst>
          </p:cNvPr>
          <p:cNvSpPr/>
          <p:nvPr/>
        </p:nvSpPr>
        <p:spPr>
          <a:xfrm>
            <a:off x="1291840" y="4260286"/>
            <a:ext cx="2970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Armazenamento de gastos diários.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DF8B8B1D-2262-70EC-8AF1-23F15EEDA3D4}"/>
              </a:ext>
            </a:extLst>
          </p:cNvPr>
          <p:cNvSpPr txBox="1"/>
          <p:nvPr/>
        </p:nvSpPr>
        <p:spPr>
          <a:xfrm>
            <a:off x="7786426" y="1246499"/>
            <a:ext cx="2740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Visualização gastos em gráficos e planilhas.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8DAFD1F-D681-48E2-B0F6-E8AE713A7192}"/>
              </a:ext>
            </a:extLst>
          </p:cNvPr>
          <p:cNvSpPr txBox="1"/>
          <p:nvPr/>
        </p:nvSpPr>
        <p:spPr>
          <a:xfrm>
            <a:off x="7786426" y="2764755"/>
            <a:ext cx="2740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Visualização gastos em gráficos e planilhas.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17F0BF7E-87F9-B8DF-4383-2541A7A1D801}"/>
              </a:ext>
            </a:extLst>
          </p:cNvPr>
          <p:cNvSpPr txBox="1"/>
          <p:nvPr/>
        </p:nvSpPr>
        <p:spPr>
          <a:xfrm>
            <a:off x="7844016" y="4246581"/>
            <a:ext cx="2740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Visualização gastos em gráficos e planilhas.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211270BF-C65E-90EB-9124-FBE4F7B75D32}"/>
              </a:ext>
            </a:extLst>
          </p:cNvPr>
          <p:cNvSpPr txBox="1"/>
          <p:nvPr/>
        </p:nvSpPr>
        <p:spPr>
          <a:xfrm>
            <a:off x="4539133" y="2758718"/>
            <a:ext cx="288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Envio de dados semanais via </a:t>
            </a:r>
            <a:r>
              <a:rPr lang="pt-BR" b="1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aplicativo mobile</a:t>
            </a: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85038722-0FED-BEA2-988C-DCDAEB338DB5}"/>
              </a:ext>
            </a:extLst>
          </p:cNvPr>
          <p:cNvSpPr txBox="1"/>
          <p:nvPr/>
        </p:nvSpPr>
        <p:spPr>
          <a:xfrm>
            <a:off x="4539133" y="1908223"/>
            <a:ext cx="288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Envio de dados semanais via </a:t>
            </a:r>
            <a:r>
              <a:rPr lang="pt-BR" b="1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aplicativo mobile</a:t>
            </a: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17E59A4B-8703-D526-831F-79F711AA6B4B}"/>
              </a:ext>
            </a:extLst>
          </p:cNvPr>
          <p:cNvSpPr txBox="1"/>
          <p:nvPr/>
        </p:nvSpPr>
        <p:spPr>
          <a:xfrm>
            <a:off x="4539133" y="1261892"/>
            <a:ext cx="288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Atualizações periódicas em relação ao consumo.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1131CE56-516D-FBC6-1A53-5B4E8C799447}"/>
              </a:ext>
            </a:extLst>
          </p:cNvPr>
          <p:cNvSpPr txBox="1"/>
          <p:nvPr/>
        </p:nvSpPr>
        <p:spPr>
          <a:xfrm>
            <a:off x="4544911" y="4246581"/>
            <a:ext cx="3165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FFFFFF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Sensoriamento de consumo dentro da plantação.</a:t>
            </a:r>
            <a:endParaRPr lang="pt-BR" sz="1800" b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2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5555</TotalTime>
  <Words>592</Words>
  <Application>Microsoft Office PowerPoint</Application>
  <PresentationFormat>Widescreen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Bookman Old Style</vt:lpstr>
      <vt:lpstr>Calibri</vt:lpstr>
      <vt:lpstr>Calibri Light</vt:lpstr>
      <vt:lpstr>Symbol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 LEAL BRANDAO</dc:creator>
  <dc:description/>
  <cp:lastModifiedBy>Rafael Leal Brandão</cp:lastModifiedBy>
  <cp:revision>20</cp:revision>
  <dcterms:created xsi:type="dcterms:W3CDTF">2022-03-04T13:09:32Z</dcterms:created>
  <dcterms:modified xsi:type="dcterms:W3CDTF">2022-09-09T15:16:23Z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